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</p:sldIdLst>
  <p:sldSz cx="18288000" cy="10287000"/>
  <p:notesSz cx="6858000" cy="9144000"/>
  <p:embeddedFontLst>
    <p:embeddedFont>
      <p:font typeface="Open Sans 1" panose="020B0604020202020204" charset="0"/>
      <p:regular r:id="rId21"/>
    </p:embeddedFont>
    <p:embeddedFont>
      <p:font typeface="Open Sans 1 Bold" panose="020B0604020202020204" charset="0"/>
      <p:regular r:id="rId22"/>
    </p:embeddedFont>
    <p:embeddedFont>
      <p:font typeface="Open Sans 2 Bold" panose="020B0604020202020204" charset="0"/>
      <p:regular r:id="rId23"/>
    </p:embeddedFont>
    <p:embeddedFont>
      <p:font typeface="Open Sans Extra Bold" panose="020B0604020202020204" charset="0"/>
      <p:regular r:id="rId24"/>
    </p:embeddedFont>
    <p:embeddedFont>
      <p:font typeface="Poppins Medium" panose="00000600000000000000" pitchFamily="2" charset="0"/>
      <p:regular r:id="rId25"/>
      <p:italic r:id="rId26"/>
    </p:embeddedFont>
    <p:embeddedFont>
      <p:font typeface="Poppins Ultra-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8D8D73-8B94-41C5-8D23-1178D6A9B79F}" v="19" dt="2024-09-27T20:06:56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802" y="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4.jpeg"/><Relationship Id="rId5" Type="http://schemas.openxmlformats.org/officeDocument/2006/relationships/image" Target="../media/image6.png"/><Relationship Id="rId10" Type="http://schemas.openxmlformats.org/officeDocument/2006/relationships/image" Target="../media/image33.jpeg"/><Relationship Id="rId4" Type="http://schemas.openxmlformats.org/officeDocument/2006/relationships/image" Target="../media/image5.svg"/><Relationship Id="rId9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35.jpeg"/><Relationship Id="rId4" Type="http://schemas.openxmlformats.org/officeDocument/2006/relationships/image" Target="../media/image5.svg"/><Relationship Id="rId9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sv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7.jpg"/><Relationship Id="rId4" Type="http://schemas.openxmlformats.org/officeDocument/2006/relationships/image" Target="../media/image5.sv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image" Target="../media/image5.sv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23.jpg"/><Relationship Id="rId4" Type="http://schemas.openxmlformats.org/officeDocument/2006/relationships/image" Target="../media/image5.sv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>
            <a:off x="14027828" y="7346882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 rot="1324530">
            <a:off x="-1050153" y="-907951"/>
            <a:ext cx="3532220" cy="5250597"/>
          </a:xfrm>
          <a:custGeom>
            <a:avLst/>
            <a:gdLst/>
            <a:ahLst/>
            <a:cxnLst/>
            <a:rect l="l" t="t" r="r" b="b"/>
            <a:pathLst>
              <a:path w="3532220" h="5250597">
                <a:moveTo>
                  <a:pt x="0" y="0"/>
                </a:moveTo>
                <a:lnTo>
                  <a:pt x="3532220" y="0"/>
                </a:lnTo>
                <a:lnTo>
                  <a:pt x="3532220" y="5250596"/>
                </a:lnTo>
                <a:lnTo>
                  <a:pt x="0" y="5250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-198259" y="7770606"/>
            <a:ext cx="2453917" cy="4114800"/>
          </a:xfrm>
          <a:custGeom>
            <a:avLst/>
            <a:gdLst/>
            <a:ahLst/>
            <a:cxnLst/>
            <a:rect l="l" t="t" r="r" b="b"/>
            <a:pathLst>
              <a:path w="2453917" h="4114800">
                <a:moveTo>
                  <a:pt x="0" y="0"/>
                </a:moveTo>
                <a:lnTo>
                  <a:pt x="2453918" y="0"/>
                </a:lnTo>
                <a:lnTo>
                  <a:pt x="24539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TextBox 7"/>
          <p:cNvSpPr txBox="1"/>
          <p:nvPr/>
        </p:nvSpPr>
        <p:spPr>
          <a:xfrm>
            <a:off x="-304800" y="2801090"/>
            <a:ext cx="18288000" cy="153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9"/>
              </a:lnSpc>
            </a:pPr>
            <a:r>
              <a:rPr lang="en-US" sz="12738" b="1" dirty="0">
                <a:solidFill>
                  <a:srgbClr val="1B401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ERGEBNISSE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20" y="1479401"/>
            <a:ext cx="18135600" cy="933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6"/>
              </a:lnSpc>
            </a:pPr>
            <a:r>
              <a:rPr lang="en-US" sz="7780" b="1" dirty="0" err="1">
                <a:solidFill>
                  <a:srgbClr val="51795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Vorstellung</a:t>
            </a:r>
            <a:r>
              <a:rPr lang="en-US" sz="7780" b="1" dirty="0">
                <a:solidFill>
                  <a:srgbClr val="51795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37160" y="4554066"/>
            <a:ext cx="18288000" cy="3618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5"/>
              </a:lnSpc>
              <a:spcBef>
                <a:spcPct val="0"/>
              </a:spcBef>
            </a:pP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des </a:t>
            </a:r>
            <a:r>
              <a:rPr lang="en-US" sz="4089" b="1" dirty="0" err="1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Projektes</a:t>
            </a: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der</a:t>
            </a:r>
          </a:p>
          <a:p>
            <a:pPr algn="ctr">
              <a:lnSpc>
                <a:spcPts val="5725"/>
              </a:lnSpc>
              <a:spcBef>
                <a:spcPct val="0"/>
              </a:spcBef>
            </a:pP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Stiftung </a:t>
            </a:r>
            <a:r>
              <a:rPr lang="en-US" sz="4089" b="1" i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HAUS DER ACTION 365</a:t>
            </a:r>
          </a:p>
          <a:p>
            <a:pPr algn="ctr">
              <a:lnSpc>
                <a:spcPts val="5725"/>
              </a:lnSpc>
              <a:spcBef>
                <a:spcPct val="0"/>
              </a:spcBef>
            </a:pPr>
            <a:r>
              <a:rPr lang="en-US" sz="4089" b="1" dirty="0" err="1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zu</a:t>
            </a: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4089" b="1" dirty="0" err="1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Gunsten</a:t>
            </a: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der </a:t>
            </a:r>
            <a:r>
              <a:rPr lang="en-US" sz="4089" b="1" i="1" dirty="0" err="1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Cooperativa</a:t>
            </a:r>
            <a:r>
              <a:rPr lang="en-US" sz="4089" b="1" i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Hoja Blanca</a:t>
            </a:r>
          </a:p>
          <a:p>
            <a:pPr algn="ctr">
              <a:lnSpc>
                <a:spcPts val="5725"/>
              </a:lnSpc>
              <a:spcBef>
                <a:spcPct val="0"/>
              </a:spcBef>
            </a:pP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Hoja Blanca, </a:t>
            </a:r>
            <a:r>
              <a:rPr lang="en-US" sz="4089" b="1" dirty="0" err="1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Cuilco</a:t>
            </a: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Huehuetenango</a:t>
            </a:r>
          </a:p>
          <a:p>
            <a:pPr algn="ctr">
              <a:lnSpc>
                <a:spcPts val="5725"/>
              </a:lnSpc>
              <a:spcBef>
                <a:spcPct val="0"/>
              </a:spcBef>
            </a:pPr>
            <a:r>
              <a:rPr lang="en-US" sz="4089" b="1" dirty="0">
                <a:solidFill>
                  <a:srgbClr val="1B401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Guatemala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4269215">
            <a:off x="15440127" y="-942958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-1313144">
            <a:off x="-1465275" y="8376753"/>
            <a:ext cx="4987950" cy="3500634"/>
          </a:xfrm>
          <a:custGeom>
            <a:avLst/>
            <a:gdLst/>
            <a:ahLst/>
            <a:cxnLst/>
            <a:rect l="l" t="t" r="r" b="b"/>
            <a:pathLst>
              <a:path w="4987950" h="3500634">
                <a:moveTo>
                  <a:pt x="0" y="0"/>
                </a:moveTo>
                <a:lnTo>
                  <a:pt x="4987950" y="0"/>
                </a:lnTo>
                <a:lnTo>
                  <a:pt x="4987950" y="3500634"/>
                </a:lnTo>
                <a:lnTo>
                  <a:pt x="0" y="350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649050" y="5088797"/>
            <a:ext cx="3679164" cy="4905551"/>
          </a:xfrm>
          <a:custGeom>
            <a:avLst/>
            <a:gdLst/>
            <a:ahLst/>
            <a:cxnLst/>
            <a:rect l="l" t="t" r="r" b="b"/>
            <a:pathLst>
              <a:path w="3679164" h="4905551">
                <a:moveTo>
                  <a:pt x="0" y="0"/>
                </a:moveTo>
                <a:lnTo>
                  <a:pt x="3679164" y="0"/>
                </a:lnTo>
                <a:lnTo>
                  <a:pt x="3679164" y="4905552"/>
                </a:lnTo>
                <a:lnTo>
                  <a:pt x="0" y="4905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4909239" y="5105306"/>
            <a:ext cx="5702082" cy="4905551"/>
          </a:xfrm>
          <a:custGeom>
            <a:avLst/>
            <a:gdLst/>
            <a:ahLst/>
            <a:cxnLst/>
            <a:rect l="l" t="t" r="r" b="b"/>
            <a:pathLst>
              <a:path w="5702082" h="4905551">
                <a:moveTo>
                  <a:pt x="0" y="0"/>
                </a:moveTo>
                <a:lnTo>
                  <a:pt x="5702082" y="0"/>
                </a:lnTo>
                <a:lnTo>
                  <a:pt x="5702082" y="4905552"/>
                </a:lnTo>
                <a:lnTo>
                  <a:pt x="0" y="490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84" r="-6250" b="-316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1179293" y="5088795"/>
            <a:ext cx="6540735" cy="4905551"/>
          </a:xfrm>
          <a:custGeom>
            <a:avLst/>
            <a:gdLst/>
            <a:ahLst/>
            <a:cxnLst/>
            <a:rect l="l" t="t" r="r" b="b"/>
            <a:pathLst>
              <a:path w="6540735" h="4905551">
                <a:moveTo>
                  <a:pt x="0" y="0"/>
                </a:moveTo>
                <a:lnTo>
                  <a:pt x="6540736" y="0"/>
                </a:lnTo>
                <a:lnTo>
                  <a:pt x="6540736" y="4905552"/>
                </a:lnTo>
                <a:lnTo>
                  <a:pt x="0" y="49055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81000" y="1257300"/>
            <a:ext cx="17186628" cy="3119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5"/>
              </a:lnSpc>
            </a:pP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Diese Bilder illustrieren die Weiterführung des Computerprojekts der Sekundarschule im Weiler </a:t>
            </a:r>
            <a:r>
              <a:rPr lang="de-DE" sz="291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Campamento</a:t>
            </a: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de-DE" sz="291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Bajo</a:t>
            </a: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 Es wurde 2022 durch einen norwegischen Kunden der </a:t>
            </a:r>
            <a:r>
              <a:rPr lang="de-DE" sz="2910" b="1" i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Fedecocagua</a:t>
            </a: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bezahlt und durch die </a:t>
            </a:r>
            <a:r>
              <a:rPr lang="de-DE" sz="3200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Ulrich Gurtner Kappeler-Stiftung  </a:t>
            </a:r>
            <a:r>
              <a:rPr lang="de-DE" sz="32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verwaltet.</a:t>
            </a:r>
            <a:r>
              <a:rPr lang="de-DE" sz="3200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ctr">
              <a:lnSpc>
                <a:spcPts val="4075"/>
              </a:lnSpc>
            </a:pP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2024 nutzen 28 Schüler den IT-Raum und vermeiden so Kosten für einen privaten Kurs.</a:t>
            </a:r>
          </a:p>
          <a:p>
            <a:pPr algn="ctr">
              <a:lnSpc>
                <a:spcPts val="4075"/>
              </a:lnSpc>
            </a:pP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Hier lernen sie, sich mit Hilfe des Computers Wissen anzueignen und Daten zu verarbeiten,</a:t>
            </a:r>
          </a:p>
          <a:p>
            <a:pPr algn="ctr">
              <a:lnSpc>
                <a:spcPts val="4075"/>
              </a:lnSpc>
            </a:pPr>
            <a:r>
              <a:rPr lang="de-DE" sz="291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was heute für eine berufliche Laufbahn auch in Guatemala unerlässlich ist. </a:t>
            </a:r>
            <a:endParaRPr lang="en-US" sz="2910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4269215">
            <a:off x="15440127" y="-942958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-1313144">
            <a:off x="-1465275" y="8376753"/>
            <a:ext cx="4987950" cy="3500634"/>
          </a:xfrm>
          <a:custGeom>
            <a:avLst/>
            <a:gdLst/>
            <a:ahLst/>
            <a:cxnLst/>
            <a:rect l="l" t="t" r="r" b="b"/>
            <a:pathLst>
              <a:path w="4987950" h="3500634">
                <a:moveTo>
                  <a:pt x="0" y="0"/>
                </a:moveTo>
                <a:lnTo>
                  <a:pt x="4987950" y="0"/>
                </a:lnTo>
                <a:lnTo>
                  <a:pt x="4987950" y="3500634"/>
                </a:lnTo>
                <a:lnTo>
                  <a:pt x="0" y="350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477040" y="5644334"/>
            <a:ext cx="5540463" cy="3403270"/>
          </a:xfrm>
          <a:custGeom>
            <a:avLst/>
            <a:gdLst/>
            <a:ahLst/>
            <a:cxnLst/>
            <a:rect l="l" t="t" r="r" b="b"/>
            <a:pathLst>
              <a:path w="5540463" h="3403270">
                <a:moveTo>
                  <a:pt x="0" y="0"/>
                </a:moveTo>
                <a:lnTo>
                  <a:pt x="5540463" y="0"/>
                </a:lnTo>
                <a:lnTo>
                  <a:pt x="5540463" y="3403270"/>
                </a:lnTo>
                <a:lnTo>
                  <a:pt x="0" y="3403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2505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6479563" y="5644334"/>
            <a:ext cx="5298916" cy="3331784"/>
          </a:xfrm>
          <a:custGeom>
            <a:avLst/>
            <a:gdLst/>
            <a:ahLst/>
            <a:cxnLst/>
            <a:rect l="l" t="t" r="r" b="b"/>
            <a:pathLst>
              <a:path w="5298916" h="3331784">
                <a:moveTo>
                  <a:pt x="0" y="0"/>
                </a:moveTo>
                <a:lnTo>
                  <a:pt x="5298916" y="0"/>
                </a:lnTo>
                <a:lnTo>
                  <a:pt x="5298916" y="3331784"/>
                </a:lnTo>
                <a:lnTo>
                  <a:pt x="0" y="3331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001" r="-13724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2269730" y="5642677"/>
            <a:ext cx="5454912" cy="3331784"/>
          </a:xfrm>
          <a:custGeom>
            <a:avLst/>
            <a:gdLst/>
            <a:ahLst/>
            <a:cxnLst/>
            <a:rect l="l" t="t" r="r" b="b"/>
            <a:pathLst>
              <a:path w="5454912" h="3331784">
                <a:moveTo>
                  <a:pt x="0" y="0"/>
                </a:moveTo>
                <a:lnTo>
                  <a:pt x="5454911" y="0"/>
                </a:lnTo>
                <a:lnTo>
                  <a:pt x="5454911" y="3331784"/>
                </a:lnTo>
                <a:lnTo>
                  <a:pt x="0" y="33317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7834" b="-16285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477040" y="996780"/>
            <a:ext cx="17247602" cy="4647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Ebenfalls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Teil des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Projektes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ist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der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Computerkurs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 an der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Sekundarschule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Flor del Café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Diesen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besuchen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2024 19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Schülerinnen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und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Schüler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zwei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Mal pro </a:t>
            </a:r>
            <a:r>
              <a:rPr lang="en-US" sz="3200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Woche</a:t>
            </a:r>
            <a:r>
              <a:rPr lang="en-US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</a:rPr>
              <a:t>Sie können die Computer jedoch auch zu anderen Zeiten verwenden,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</a:rPr>
              <a:t>wenn sie ihn für Hausaufgaben in anderen Fächern benötigen.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</a:rPr>
              <a:t>​Zurzeit spielt Office die Hauptrolle. Die Jugendlichen schreiben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</a:rPr>
              <a:t>Texte mit Word und lernen den Umgang mit Tabellen und Formeln mit Excel.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</a:rPr>
              <a:t>Sie warten immer gespannt darauf, etwas Neues zu entdecken und freuen sich, 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</a:rPr>
              <a:t>an diesem Projekt beteiligt zu sein, das investigative Übungen aller Art vorsieht.</a:t>
            </a:r>
          </a:p>
          <a:p>
            <a:pPr algn="ctr">
              <a:lnSpc>
                <a:spcPts val="4480"/>
              </a:lnSpc>
            </a:pPr>
            <a:endParaRPr lang="en-US" sz="3200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8722272" flipH="1">
            <a:off x="15493190" y="-645632"/>
            <a:ext cx="3532220" cy="5250597"/>
          </a:xfrm>
          <a:custGeom>
            <a:avLst/>
            <a:gdLst/>
            <a:ahLst/>
            <a:cxnLst/>
            <a:rect l="l" t="t" r="r" b="b"/>
            <a:pathLst>
              <a:path w="3532220" h="5250597">
                <a:moveTo>
                  <a:pt x="3532220" y="0"/>
                </a:moveTo>
                <a:lnTo>
                  <a:pt x="0" y="0"/>
                </a:lnTo>
                <a:lnTo>
                  <a:pt x="0" y="5250596"/>
                </a:lnTo>
                <a:lnTo>
                  <a:pt x="3532220" y="5250596"/>
                </a:lnTo>
                <a:lnTo>
                  <a:pt x="35322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flipH="1">
            <a:off x="16550780" y="8562451"/>
            <a:ext cx="3056701" cy="5125565"/>
          </a:xfrm>
          <a:custGeom>
            <a:avLst/>
            <a:gdLst/>
            <a:ahLst/>
            <a:cxnLst/>
            <a:rect l="l" t="t" r="r" b="b"/>
            <a:pathLst>
              <a:path w="3056701" h="5125565">
                <a:moveTo>
                  <a:pt x="3056701" y="0"/>
                </a:moveTo>
                <a:lnTo>
                  <a:pt x="0" y="0"/>
                </a:lnTo>
                <a:lnTo>
                  <a:pt x="0" y="5125565"/>
                </a:lnTo>
                <a:lnTo>
                  <a:pt x="3056701" y="5125565"/>
                </a:lnTo>
                <a:lnTo>
                  <a:pt x="30567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 rot="10669215">
            <a:off x="187582" y="469598"/>
            <a:ext cx="10454684" cy="10062633"/>
          </a:xfrm>
          <a:custGeom>
            <a:avLst/>
            <a:gdLst/>
            <a:ahLst/>
            <a:cxnLst/>
            <a:rect l="l" t="t" r="r" b="b"/>
            <a:pathLst>
              <a:path w="10454684" h="10062633">
                <a:moveTo>
                  <a:pt x="0" y="0"/>
                </a:moveTo>
                <a:lnTo>
                  <a:pt x="10454684" y="0"/>
                </a:lnTo>
                <a:lnTo>
                  <a:pt x="10454684" y="10062633"/>
                </a:lnTo>
                <a:lnTo>
                  <a:pt x="0" y="10062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 flipH="1">
            <a:off x="15821638" y="398744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5863057" y="0"/>
                </a:moveTo>
                <a:lnTo>
                  <a:pt x="0" y="0"/>
                </a:lnTo>
                <a:lnTo>
                  <a:pt x="0" y="4114800"/>
                </a:lnTo>
                <a:lnTo>
                  <a:pt x="5863057" y="4114800"/>
                </a:lnTo>
                <a:lnTo>
                  <a:pt x="586305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584172" y="4658801"/>
            <a:ext cx="7559828" cy="4168577"/>
          </a:xfrm>
          <a:custGeom>
            <a:avLst/>
            <a:gdLst/>
            <a:ahLst/>
            <a:cxnLst/>
            <a:rect l="l" t="t" r="r" b="b"/>
            <a:pathLst>
              <a:path w="7559828" h="4168577">
                <a:moveTo>
                  <a:pt x="0" y="0"/>
                </a:moveTo>
                <a:lnTo>
                  <a:pt x="7559828" y="0"/>
                </a:lnTo>
                <a:lnTo>
                  <a:pt x="7559828" y="4168577"/>
                </a:lnTo>
                <a:lnTo>
                  <a:pt x="0" y="416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8007" b="-18007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10165466" y="4658801"/>
            <a:ext cx="6606041" cy="4168577"/>
          </a:xfrm>
          <a:custGeom>
            <a:avLst/>
            <a:gdLst/>
            <a:ahLst/>
            <a:cxnLst/>
            <a:rect l="l" t="t" r="r" b="b"/>
            <a:pathLst>
              <a:path w="6606041" h="4168577">
                <a:moveTo>
                  <a:pt x="0" y="0"/>
                </a:moveTo>
                <a:lnTo>
                  <a:pt x="6606041" y="0"/>
                </a:lnTo>
                <a:lnTo>
                  <a:pt x="6606041" y="4168577"/>
                </a:lnTo>
                <a:lnTo>
                  <a:pt x="0" y="4168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427" b="-9427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TextBox 9"/>
          <p:cNvSpPr txBox="1"/>
          <p:nvPr/>
        </p:nvSpPr>
        <p:spPr>
          <a:xfrm>
            <a:off x="1022949" y="1203157"/>
            <a:ext cx="16236351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Wir von der </a:t>
            </a:r>
            <a:r>
              <a:rPr lang="de-DE" sz="3062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3062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Hoja</a:t>
            </a: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Blanca wissen, wie wichtig es ist, 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junge Menschen aus unserem Dorf zu unterstützen,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aufgrund fehlender wirtschaftlicher Mittel nicht studieren können. 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 haben wir eine Allianz mit einer Institution in Guatemala geschlossen, 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Jugendliche aus Familien mit geringem Einkommen dabei unterstützt,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ihr Studium mit online Kursen weiterzuführen.</a:t>
            </a:r>
            <a:endParaRPr lang="en-US" sz="3062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just">
              <a:lnSpc>
                <a:spcPts val="3587"/>
              </a:lnSpc>
            </a:pPr>
            <a:endParaRPr lang="en-US" sz="3062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587"/>
              </a:lnSpc>
            </a:pPr>
            <a:endParaRPr lang="en-US" sz="3062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8722272" flipH="1">
            <a:off x="15493190" y="-645632"/>
            <a:ext cx="3532220" cy="5250597"/>
          </a:xfrm>
          <a:custGeom>
            <a:avLst/>
            <a:gdLst/>
            <a:ahLst/>
            <a:cxnLst/>
            <a:rect l="l" t="t" r="r" b="b"/>
            <a:pathLst>
              <a:path w="3532220" h="5250597">
                <a:moveTo>
                  <a:pt x="3532220" y="0"/>
                </a:moveTo>
                <a:lnTo>
                  <a:pt x="0" y="0"/>
                </a:lnTo>
                <a:lnTo>
                  <a:pt x="0" y="5250596"/>
                </a:lnTo>
                <a:lnTo>
                  <a:pt x="3532220" y="5250596"/>
                </a:lnTo>
                <a:lnTo>
                  <a:pt x="35322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flipH="1">
            <a:off x="16550780" y="8562451"/>
            <a:ext cx="3056701" cy="5125565"/>
          </a:xfrm>
          <a:custGeom>
            <a:avLst/>
            <a:gdLst/>
            <a:ahLst/>
            <a:cxnLst/>
            <a:rect l="l" t="t" r="r" b="b"/>
            <a:pathLst>
              <a:path w="3056701" h="5125565">
                <a:moveTo>
                  <a:pt x="3056701" y="0"/>
                </a:moveTo>
                <a:lnTo>
                  <a:pt x="0" y="0"/>
                </a:lnTo>
                <a:lnTo>
                  <a:pt x="0" y="5125565"/>
                </a:lnTo>
                <a:lnTo>
                  <a:pt x="3056701" y="5125565"/>
                </a:lnTo>
                <a:lnTo>
                  <a:pt x="30567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 rot="10669215">
            <a:off x="187582" y="469598"/>
            <a:ext cx="10454684" cy="10062633"/>
          </a:xfrm>
          <a:custGeom>
            <a:avLst/>
            <a:gdLst/>
            <a:ahLst/>
            <a:cxnLst/>
            <a:rect l="l" t="t" r="r" b="b"/>
            <a:pathLst>
              <a:path w="10454684" h="10062633">
                <a:moveTo>
                  <a:pt x="0" y="0"/>
                </a:moveTo>
                <a:lnTo>
                  <a:pt x="10454684" y="0"/>
                </a:lnTo>
                <a:lnTo>
                  <a:pt x="10454684" y="10062633"/>
                </a:lnTo>
                <a:lnTo>
                  <a:pt x="0" y="10062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 flipH="1">
            <a:off x="15821638" y="398744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5863057" y="0"/>
                </a:moveTo>
                <a:lnTo>
                  <a:pt x="0" y="0"/>
                </a:lnTo>
                <a:lnTo>
                  <a:pt x="0" y="4114800"/>
                </a:lnTo>
                <a:lnTo>
                  <a:pt x="5863057" y="4114800"/>
                </a:lnTo>
                <a:lnTo>
                  <a:pt x="586305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028700" y="5730553"/>
            <a:ext cx="6816051" cy="3842119"/>
          </a:xfrm>
          <a:custGeom>
            <a:avLst/>
            <a:gdLst/>
            <a:ahLst/>
            <a:cxnLst/>
            <a:rect l="l" t="t" r="r" b="b"/>
            <a:pathLst>
              <a:path w="6816051" h="3842119">
                <a:moveTo>
                  <a:pt x="0" y="0"/>
                </a:moveTo>
                <a:lnTo>
                  <a:pt x="6816051" y="0"/>
                </a:lnTo>
                <a:lnTo>
                  <a:pt x="6816051" y="3842118"/>
                </a:lnTo>
                <a:lnTo>
                  <a:pt x="0" y="38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3052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228600" y="-47625"/>
            <a:ext cx="17602199" cy="5426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endParaRPr dirty="0"/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Das </a:t>
            </a:r>
            <a:r>
              <a:rPr lang="es-ES" sz="3062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</a:rPr>
              <a:t>Instituto Guatemalteco de Educación Radiofónica</a:t>
            </a: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arbeitet mit einer in 40 Jahren laufend weiterentwickelten Methodik für den Fernunterricht.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Unterrichtsstunden basieren auf speziell entwickelten Lehrbüchern 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und werden per Radio übermittelt.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Unterstützung für Studierende besteht über eine Videoplattform. 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Einmal pro Woche treffen wir uns, um Fragen zu beantworten 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sowie Aufgaben zu überprüfen.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Dabei knüpfen die Lernenden Kontakte untereinander und helfen sich gegenseitig.</a:t>
            </a:r>
          </a:p>
          <a:p>
            <a:pPr algn="ctr">
              <a:lnSpc>
                <a:spcPts val="4287"/>
              </a:lnSpc>
            </a:pPr>
            <a:r>
              <a:rPr lang="de-DE" sz="306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Dieses Jahr arbeiten wir mit 6 Jugendlichen und hoffen, nächstes Jahr mehr zu haben.</a:t>
            </a:r>
            <a:endParaRPr lang="en-US" sz="3062" b="1" dirty="0">
              <a:solidFill>
                <a:srgbClr val="2230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79811" y="5730553"/>
            <a:ext cx="7789014" cy="4026744"/>
          </a:xfrm>
          <a:custGeom>
            <a:avLst/>
            <a:gdLst/>
            <a:ahLst/>
            <a:cxnLst/>
            <a:rect l="l" t="t" r="r" b="b"/>
            <a:pathLst>
              <a:path w="7789014" h="4026744">
                <a:moveTo>
                  <a:pt x="0" y="0"/>
                </a:moveTo>
                <a:lnTo>
                  <a:pt x="7789014" y="0"/>
                </a:lnTo>
                <a:lnTo>
                  <a:pt x="7789014" y="4026744"/>
                </a:lnTo>
                <a:lnTo>
                  <a:pt x="0" y="4026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4350" b="-50763"/>
            </a:stretch>
          </a:blipFill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9303486">
            <a:off x="3480939" y="-279445"/>
            <a:ext cx="11326122" cy="10901393"/>
          </a:xfrm>
          <a:custGeom>
            <a:avLst/>
            <a:gdLst/>
            <a:ahLst/>
            <a:cxnLst/>
            <a:rect l="l" t="t" r="r" b="b"/>
            <a:pathLst>
              <a:path w="11326122" h="10901393">
                <a:moveTo>
                  <a:pt x="0" y="0"/>
                </a:moveTo>
                <a:lnTo>
                  <a:pt x="11326122" y="0"/>
                </a:lnTo>
                <a:lnTo>
                  <a:pt x="11326122" y="10901393"/>
                </a:lnTo>
                <a:lnTo>
                  <a:pt x="0" y="10901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TextBox 4"/>
          <p:cNvSpPr txBox="1"/>
          <p:nvPr/>
        </p:nvSpPr>
        <p:spPr>
          <a:xfrm>
            <a:off x="457200" y="1354070"/>
            <a:ext cx="16417950" cy="259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3"/>
              </a:lnSpc>
            </a:pP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</a:t>
            </a:r>
            <a:r>
              <a:rPr lang="de-DE" sz="2902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2902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2902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Hoja</a:t>
            </a:r>
            <a:r>
              <a:rPr lang="de-DE" sz="2902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Blanca </a:t>
            </a: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hat dank verschiedenen Projekten und Programmen</a:t>
            </a:r>
          </a:p>
          <a:p>
            <a:pPr algn="ctr">
              <a:lnSpc>
                <a:spcPts val="4063"/>
              </a:lnSpc>
            </a:pP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die Frauen zu mehr Mitarbeit ermuntert und sie an Entscheidungsprozessen beteiligt. </a:t>
            </a:r>
          </a:p>
          <a:p>
            <a:pPr algn="ctr">
              <a:lnSpc>
                <a:spcPts val="4063"/>
              </a:lnSpc>
            </a:pP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2019 bildeten wir innerhalb eines </a:t>
            </a:r>
            <a:r>
              <a:rPr lang="de-DE" sz="2902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Fedecocagua</a:t>
            </a:r>
            <a:r>
              <a:rPr lang="de-DE" sz="2902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/USAID-Projektes  </a:t>
            </a: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eine Frauengruppe</a:t>
            </a:r>
          </a:p>
          <a:p>
            <a:pPr algn="ctr">
              <a:lnSpc>
                <a:spcPts val="4063"/>
              </a:lnSpc>
            </a:pP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mit dem Ziel, mehr Frauen in alle Aktivitäten der Kooperative einzubinden</a:t>
            </a:r>
          </a:p>
          <a:p>
            <a:pPr algn="ctr">
              <a:lnSpc>
                <a:spcPts val="4063"/>
              </a:lnSpc>
            </a:pP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und sie dabei mit dem Thema </a:t>
            </a:r>
            <a:r>
              <a:rPr lang="de-DE" sz="2902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Unternehmungsführung</a:t>
            </a:r>
            <a:r>
              <a:rPr lang="de-DE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vertraut zu machen.</a:t>
            </a:r>
          </a:p>
        </p:txBody>
      </p:sp>
      <p:sp>
        <p:nvSpPr>
          <p:cNvPr id="5" name="Freeform 5"/>
          <p:cNvSpPr/>
          <p:nvPr/>
        </p:nvSpPr>
        <p:spPr>
          <a:xfrm>
            <a:off x="8805872" y="4876912"/>
            <a:ext cx="6736616" cy="4480777"/>
          </a:xfrm>
          <a:custGeom>
            <a:avLst/>
            <a:gdLst/>
            <a:ahLst/>
            <a:cxnLst/>
            <a:rect l="l" t="t" r="r" b="b"/>
            <a:pathLst>
              <a:path w="6736616" h="4480777">
                <a:moveTo>
                  <a:pt x="0" y="0"/>
                </a:moveTo>
                <a:lnTo>
                  <a:pt x="6736616" y="0"/>
                </a:lnTo>
                <a:lnTo>
                  <a:pt x="6736616" y="4480777"/>
                </a:lnTo>
                <a:lnTo>
                  <a:pt x="0" y="4480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79" t="-4785" r="-11125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973692" y="4876912"/>
            <a:ext cx="6394787" cy="4480777"/>
          </a:xfrm>
          <a:custGeom>
            <a:avLst/>
            <a:gdLst/>
            <a:ahLst/>
            <a:cxnLst/>
            <a:rect l="l" t="t" r="r" b="b"/>
            <a:pathLst>
              <a:path w="6394787" h="4344959">
                <a:moveTo>
                  <a:pt x="0" y="0"/>
                </a:moveTo>
                <a:lnTo>
                  <a:pt x="6394787" y="0"/>
                </a:lnTo>
                <a:lnTo>
                  <a:pt x="6394787" y="4344959"/>
                </a:lnTo>
                <a:lnTo>
                  <a:pt x="0" y="4344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13" r="-47076"/>
            </a:stretch>
          </a:blipFill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9303486">
            <a:off x="2799092" y="-307196"/>
            <a:ext cx="11326122" cy="10901393"/>
          </a:xfrm>
          <a:custGeom>
            <a:avLst/>
            <a:gdLst/>
            <a:ahLst/>
            <a:cxnLst/>
            <a:rect l="l" t="t" r="r" b="b"/>
            <a:pathLst>
              <a:path w="11326122" h="10901393">
                <a:moveTo>
                  <a:pt x="0" y="0"/>
                </a:moveTo>
                <a:lnTo>
                  <a:pt x="11326123" y="0"/>
                </a:lnTo>
                <a:lnTo>
                  <a:pt x="11326123" y="10901392"/>
                </a:lnTo>
                <a:lnTo>
                  <a:pt x="0" y="10901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>
            <a:off x="6298546" y="6125395"/>
            <a:ext cx="6463687" cy="3386868"/>
          </a:xfrm>
          <a:custGeom>
            <a:avLst/>
            <a:gdLst/>
            <a:ahLst/>
            <a:cxnLst/>
            <a:rect l="l" t="t" r="r" b="b"/>
            <a:pathLst>
              <a:path w="6463687" h="3386868">
                <a:moveTo>
                  <a:pt x="0" y="0"/>
                </a:moveTo>
                <a:lnTo>
                  <a:pt x="6463687" y="0"/>
                </a:lnTo>
                <a:lnTo>
                  <a:pt x="6463687" y="3386868"/>
                </a:lnTo>
                <a:lnTo>
                  <a:pt x="0" y="3386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23" t="-52953" b="-366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3009883" y="5661804"/>
            <a:ext cx="4139932" cy="4314050"/>
          </a:xfrm>
          <a:custGeom>
            <a:avLst/>
            <a:gdLst/>
            <a:ahLst/>
            <a:cxnLst/>
            <a:rect l="l" t="t" r="r" b="b"/>
            <a:pathLst>
              <a:path w="4139932" h="4314050">
                <a:moveTo>
                  <a:pt x="0" y="0"/>
                </a:moveTo>
                <a:lnTo>
                  <a:pt x="4139932" y="0"/>
                </a:lnTo>
                <a:lnTo>
                  <a:pt x="4139932" y="4314050"/>
                </a:lnTo>
                <a:lnTo>
                  <a:pt x="0" y="4314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110" b="-36491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647391" y="6125395"/>
            <a:ext cx="5400001" cy="3647255"/>
          </a:xfrm>
          <a:custGeom>
            <a:avLst/>
            <a:gdLst/>
            <a:ahLst/>
            <a:cxnLst/>
            <a:rect l="l" t="t" r="r" b="b"/>
            <a:pathLst>
              <a:path w="5400001" h="3647255">
                <a:moveTo>
                  <a:pt x="0" y="0"/>
                </a:moveTo>
                <a:lnTo>
                  <a:pt x="5400001" y="0"/>
                </a:lnTo>
                <a:lnTo>
                  <a:pt x="5400001" y="3647255"/>
                </a:lnTo>
                <a:lnTo>
                  <a:pt x="0" y="3647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192" r="-18899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TextBox 7"/>
          <p:cNvSpPr txBox="1"/>
          <p:nvPr/>
        </p:nvSpPr>
        <p:spPr>
          <a:xfrm>
            <a:off x="647391" y="653988"/>
            <a:ext cx="17259609" cy="4696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63"/>
              </a:lnSpc>
            </a:pPr>
            <a:endParaRPr dirty="0"/>
          </a:p>
          <a:p>
            <a:pPr algn="ctr">
              <a:lnSpc>
                <a:spcPts val="4063"/>
              </a:lnSpc>
            </a:pP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2019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bildeten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54 Frauen die von USAID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unterstützte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Gruppe.</a:t>
            </a:r>
          </a:p>
          <a:p>
            <a:pPr algn="ctr">
              <a:lnSpc>
                <a:spcPts val="4063"/>
              </a:lnSpc>
            </a:pP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Wie das oft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geschieht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bei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von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aussen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implementierten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Projekten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</a:t>
            </a:r>
          </a:p>
          <a:p>
            <a:pPr algn="ctr">
              <a:lnSpc>
                <a:spcPts val="4063"/>
              </a:lnSpc>
            </a:pP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blieben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nach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Beendigung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des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Projektes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nur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wenige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der Idee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treu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algn="ctr">
              <a:lnSpc>
                <a:spcPts val="4063"/>
              </a:lnSpc>
            </a:pP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2024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gelang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es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uns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jedoch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28 Frauen neu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zu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organisieren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</a:t>
            </a:r>
          </a:p>
          <a:p>
            <a:pPr algn="ctr">
              <a:lnSpc>
                <a:spcPts val="4063"/>
              </a:lnSpc>
            </a:pP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Mitglieder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der </a:t>
            </a:r>
            <a:r>
              <a:rPr lang="en-US" sz="2902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sowie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Ehefrauen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oder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Töchter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von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Mitgliedern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algn="ctr">
              <a:lnSpc>
                <a:spcPts val="4063"/>
              </a:lnSpc>
            </a:pP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Ein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verantwortungsvoller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Vorstand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ist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Ansprechpartner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und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organisiert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die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Aktivitäten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algn="ctr">
              <a:lnSpc>
                <a:spcPts val="4063"/>
              </a:lnSpc>
            </a:pP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Dabei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handelt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es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sich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hauptsächlich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um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Weiterbildung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zu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den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Themen</a:t>
            </a:r>
            <a:endParaRPr lang="en-US" sz="2902" b="1" dirty="0">
              <a:solidFill>
                <a:srgbClr val="2230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4063"/>
              </a:lnSpc>
            </a:pP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Kommunikation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Führungsqualitäten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</a:t>
            </a:r>
            <a:r>
              <a:rPr lang="en-US" sz="2902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Entscheidungsfindung</a:t>
            </a:r>
            <a:r>
              <a:rPr lang="en-US" sz="2902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Teamwork.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1" t="-92424" b="-9764"/>
            </a:stretch>
          </a:blipFill>
        </p:spPr>
        <p:txBody>
          <a:bodyPr/>
          <a:lstStyle/>
          <a:p>
            <a:endParaRPr lang="de-CH" dirty="0"/>
          </a:p>
        </p:txBody>
      </p:sp>
      <p:sp>
        <p:nvSpPr>
          <p:cNvPr id="3" name="Freeform 3"/>
          <p:cNvSpPr/>
          <p:nvPr/>
        </p:nvSpPr>
        <p:spPr>
          <a:xfrm>
            <a:off x="1365148" y="4826207"/>
            <a:ext cx="3823257" cy="5176556"/>
          </a:xfrm>
          <a:custGeom>
            <a:avLst/>
            <a:gdLst/>
            <a:ahLst/>
            <a:cxnLst/>
            <a:rect l="l" t="t" r="r" b="b"/>
            <a:pathLst>
              <a:path w="3823257" h="5176556">
                <a:moveTo>
                  <a:pt x="0" y="0"/>
                </a:moveTo>
                <a:lnTo>
                  <a:pt x="3823257" y="0"/>
                </a:lnTo>
                <a:lnTo>
                  <a:pt x="3823257" y="5176557"/>
                </a:lnTo>
                <a:lnTo>
                  <a:pt x="0" y="5176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74" r="-5074" b="-8470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>
            <a:off x="5722426" y="4826207"/>
            <a:ext cx="4351837" cy="5176556"/>
          </a:xfrm>
          <a:custGeom>
            <a:avLst/>
            <a:gdLst/>
            <a:ahLst/>
            <a:cxnLst/>
            <a:rect l="l" t="t" r="r" b="b"/>
            <a:pathLst>
              <a:path w="4351837" h="5176556">
                <a:moveTo>
                  <a:pt x="0" y="0"/>
                </a:moveTo>
                <a:lnTo>
                  <a:pt x="4351837" y="0"/>
                </a:lnTo>
                <a:lnTo>
                  <a:pt x="4351837" y="5176557"/>
                </a:lnTo>
                <a:lnTo>
                  <a:pt x="0" y="5176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354" r="-21680" b="-8470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0607663" y="4826207"/>
            <a:ext cx="6314568" cy="5087767"/>
          </a:xfrm>
          <a:custGeom>
            <a:avLst/>
            <a:gdLst/>
            <a:ahLst/>
            <a:cxnLst/>
            <a:rect l="l" t="t" r="r" b="b"/>
            <a:pathLst>
              <a:path w="6314568" h="5087767">
                <a:moveTo>
                  <a:pt x="0" y="0"/>
                </a:moveTo>
                <a:lnTo>
                  <a:pt x="6314568" y="0"/>
                </a:lnTo>
                <a:lnTo>
                  <a:pt x="6314568" y="5087767"/>
                </a:lnTo>
                <a:lnTo>
                  <a:pt x="0" y="5087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14" r="-3714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TextBox 6"/>
          <p:cNvSpPr txBox="1"/>
          <p:nvPr/>
        </p:nvSpPr>
        <p:spPr>
          <a:xfrm>
            <a:off x="381000" y="638258"/>
            <a:ext cx="17449800" cy="3290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4"/>
              </a:lnSpc>
            </a:pP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Das 2019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ebenfalls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von USAID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implementierte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Legehennen-Projekt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folgte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demselben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Schema:</a:t>
            </a:r>
          </a:p>
          <a:p>
            <a:pPr algn="ctr">
              <a:lnSpc>
                <a:spcPts val="3704"/>
              </a:lnSpc>
            </a:pP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Nach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dem Tod der Hennen und dem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Ausfall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der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finanziellen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Unterstützung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löste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sich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die Gruppe auf.</a:t>
            </a:r>
          </a:p>
          <a:p>
            <a:pPr algn="ctr">
              <a:lnSpc>
                <a:spcPts val="3704"/>
              </a:lnSpc>
            </a:pP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 Idee, Geld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zu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erarbeiten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und es in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einer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lokalen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Bank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anzulegen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blieb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jedoch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lebendig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 </a:t>
            </a:r>
          </a:p>
          <a:p>
            <a:pPr algn="ctr">
              <a:lnSpc>
                <a:spcPts val="3704"/>
              </a:lnSpc>
            </a:pP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2024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bildete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sich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auf Initiative der </a:t>
            </a:r>
            <a:r>
              <a:rPr lang="en-US" sz="2645" b="1" i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Cooperativa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eine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neue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Gruppe von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Kleinunternehmerinnen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,</a:t>
            </a:r>
          </a:p>
          <a:p>
            <a:pPr algn="ctr">
              <a:lnSpc>
                <a:spcPts val="3704"/>
              </a:lnSpc>
            </a:pP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wobei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diese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jedoch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nicht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nur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Eier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produzieren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,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sondern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auch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Kaffee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, Honig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oder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Gemüse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und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Früchte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  <a:p>
            <a:pPr algn="ctr">
              <a:lnSpc>
                <a:spcPts val="3704"/>
              </a:lnSpc>
            </a:pP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Sie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legen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den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Gewinn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in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einer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Sparbank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an,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welche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auch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Kredite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vergibt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  <a:p>
            <a:pPr algn="ctr">
              <a:lnSpc>
                <a:spcPts val="3704"/>
              </a:lnSpc>
            </a:pP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Es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sind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die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Weiterbildungskurse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,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welche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zu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diesem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Erfolg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geführt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264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haben</a:t>
            </a:r>
            <a:r>
              <a:rPr lang="en-US" sz="264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7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7828" y="7346882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>
            <a:off x="-198259" y="7770606"/>
            <a:ext cx="2453917" cy="4114800"/>
          </a:xfrm>
          <a:custGeom>
            <a:avLst/>
            <a:gdLst/>
            <a:ahLst/>
            <a:cxnLst/>
            <a:rect l="l" t="t" r="r" b="b"/>
            <a:pathLst>
              <a:path w="2453917" h="4114800">
                <a:moveTo>
                  <a:pt x="0" y="0"/>
                </a:moveTo>
                <a:lnTo>
                  <a:pt x="2453918" y="0"/>
                </a:lnTo>
                <a:lnTo>
                  <a:pt x="24539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>
            <a:off x="609600" y="3755609"/>
            <a:ext cx="4150650" cy="6072397"/>
          </a:xfrm>
          <a:custGeom>
            <a:avLst/>
            <a:gdLst/>
            <a:ahLst/>
            <a:cxnLst/>
            <a:rect l="l" t="t" r="r" b="b"/>
            <a:pathLst>
              <a:path w="4150650" h="6072397">
                <a:moveTo>
                  <a:pt x="0" y="0"/>
                </a:moveTo>
                <a:lnTo>
                  <a:pt x="4150650" y="0"/>
                </a:lnTo>
                <a:lnTo>
                  <a:pt x="4150650" y="6072398"/>
                </a:lnTo>
                <a:lnTo>
                  <a:pt x="0" y="6072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724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5537174" y="3755608"/>
            <a:ext cx="3992556" cy="6072397"/>
          </a:xfrm>
          <a:custGeom>
            <a:avLst/>
            <a:gdLst/>
            <a:ahLst/>
            <a:cxnLst/>
            <a:rect l="l" t="t" r="r" b="b"/>
            <a:pathLst>
              <a:path w="3992556" h="6072397">
                <a:moveTo>
                  <a:pt x="0" y="0"/>
                </a:moveTo>
                <a:lnTo>
                  <a:pt x="3992556" y="0"/>
                </a:lnTo>
                <a:lnTo>
                  <a:pt x="3992556" y="6072398"/>
                </a:lnTo>
                <a:lnTo>
                  <a:pt x="0" y="6072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034" r="-7034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10100543" y="3755608"/>
            <a:ext cx="3317271" cy="6072397"/>
          </a:xfrm>
          <a:custGeom>
            <a:avLst/>
            <a:gdLst/>
            <a:ahLst/>
            <a:cxnLst/>
            <a:rect l="l" t="t" r="r" b="b"/>
            <a:pathLst>
              <a:path w="3317271" h="6072397">
                <a:moveTo>
                  <a:pt x="0" y="0"/>
                </a:moveTo>
                <a:lnTo>
                  <a:pt x="3317271" y="0"/>
                </a:lnTo>
                <a:lnTo>
                  <a:pt x="3317271" y="6072398"/>
                </a:lnTo>
                <a:lnTo>
                  <a:pt x="0" y="6072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645" r="-18645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4027828" y="3744012"/>
            <a:ext cx="3916475" cy="6072397"/>
          </a:xfrm>
          <a:custGeom>
            <a:avLst/>
            <a:gdLst/>
            <a:ahLst/>
            <a:cxnLst/>
            <a:rect l="l" t="t" r="r" b="b"/>
            <a:pathLst>
              <a:path w="3916475" h="6072397">
                <a:moveTo>
                  <a:pt x="0" y="0"/>
                </a:moveTo>
                <a:lnTo>
                  <a:pt x="3916475" y="0"/>
                </a:lnTo>
                <a:lnTo>
                  <a:pt x="3916475" y="6072398"/>
                </a:lnTo>
                <a:lnTo>
                  <a:pt x="0" y="60723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32" r="-20248" b="-8595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82898" y="647700"/>
            <a:ext cx="17522204" cy="2471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6"/>
              </a:lnSpc>
            </a:pPr>
            <a:r>
              <a:rPr lang="de-DE" sz="3468" b="1" dirty="0">
                <a:solidFill>
                  <a:srgbClr val="DFECE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Diese Kaffeebäuerinnen, Mitglieder unserer </a:t>
            </a:r>
            <a:r>
              <a:rPr lang="de-DE" sz="3468" b="1" dirty="0" err="1">
                <a:solidFill>
                  <a:srgbClr val="DFECE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3468" b="1" dirty="0">
                <a:solidFill>
                  <a:srgbClr val="DFECE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</a:t>
            </a:r>
          </a:p>
          <a:p>
            <a:pPr algn="ctr">
              <a:lnSpc>
                <a:spcPts val="4856"/>
              </a:lnSpc>
            </a:pPr>
            <a:r>
              <a:rPr lang="de-DE" sz="3468" b="1" dirty="0">
                <a:solidFill>
                  <a:srgbClr val="DFECE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sind für ihre Parzellen verantwortlich, sorgen für eine erfolgreiche Ernte </a:t>
            </a:r>
          </a:p>
          <a:p>
            <a:pPr algn="ctr">
              <a:lnSpc>
                <a:spcPts val="4856"/>
              </a:lnSpc>
            </a:pPr>
            <a:r>
              <a:rPr lang="de-DE" sz="3468" b="1" dirty="0">
                <a:solidFill>
                  <a:srgbClr val="DFECE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und erwirtschaften so ein Einkommen, das ihre Familie ernährt</a:t>
            </a:r>
          </a:p>
          <a:p>
            <a:pPr algn="ctr">
              <a:lnSpc>
                <a:spcPts val="4856"/>
              </a:lnSpc>
            </a:pPr>
            <a:r>
              <a:rPr lang="de-DE" sz="3468" b="1" dirty="0">
                <a:solidFill>
                  <a:srgbClr val="DFECE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und den Kindern eine gute Ausbildung ermöglicht. </a:t>
            </a:r>
            <a:endParaRPr lang="en-US" sz="3468" b="1" dirty="0">
              <a:solidFill>
                <a:srgbClr val="DFECE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C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9423" y="-1598406"/>
            <a:ext cx="14009155" cy="13483811"/>
          </a:xfrm>
          <a:custGeom>
            <a:avLst/>
            <a:gdLst/>
            <a:ahLst/>
            <a:cxnLst/>
            <a:rect l="l" t="t" r="r" b="b"/>
            <a:pathLst>
              <a:path w="14009155" h="13483811">
                <a:moveTo>
                  <a:pt x="0" y="0"/>
                </a:moveTo>
                <a:lnTo>
                  <a:pt x="14009154" y="0"/>
                </a:lnTo>
                <a:lnTo>
                  <a:pt x="14009154" y="13483812"/>
                </a:lnTo>
                <a:lnTo>
                  <a:pt x="0" y="1348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>
            <a:off x="14027828" y="7346882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1324530">
            <a:off x="-1050153" y="-907951"/>
            <a:ext cx="3532220" cy="5250597"/>
          </a:xfrm>
          <a:custGeom>
            <a:avLst/>
            <a:gdLst/>
            <a:ahLst/>
            <a:cxnLst/>
            <a:rect l="l" t="t" r="r" b="b"/>
            <a:pathLst>
              <a:path w="3532220" h="5250597">
                <a:moveTo>
                  <a:pt x="0" y="0"/>
                </a:moveTo>
                <a:lnTo>
                  <a:pt x="3532220" y="0"/>
                </a:lnTo>
                <a:lnTo>
                  <a:pt x="3532220" y="5250596"/>
                </a:lnTo>
                <a:lnTo>
                  <a:pt x="0" y="5250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-198259" y="7770606"/>
            <a:ext cx="2453917" cy="4114800"/>
          </a:xfrm>
          <a:custGeom>
            <a:avLst/>
            <a:gdLst/>
            <a:ahLst/>
            <a:cxnLst/>
            <a:rect l="l" t="t" r="r" b="b"/>
            <a:pathLst>
              <a:path w="2453917" h="4114800">
                <a:moveTo>
                  <a:pt x="0" y="0"/>
                </a:moveTo>
                <a:lnTo>
                  <a:pt x="2453918" y="0"/>
                </a:lnTo>
                <a:lnTo>
                  <a:pt x="24539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TextBox 6"/>
          <p:cNvSpPr txBox="1"/>
          <p:nvPr/>
        </p:nvSpPr>
        <p:spPr>
          <a:xfrm>
            <a:off x="838200" y="2752203"/>
            <a:ext cx="16497300" cy="4782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 </a:t>
            </a:r>
            <a:r>
              <a:rPr lang="de-DE" sz="336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Cooperativa</a:t>
            </a: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de-DE" sz="336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Hoja</a:t>
            </a: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Blanca dankt allen ihren Sponsoren aufrichtig, </a:t>
            </a:r>
          </a:p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an dieser Stelle insbesondere der Stiftung </a:t>
            </a:r>
            <a:r>
              <a:rPr lang="de-DE" sz="3365" b="1" i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HAUS </a:t>
            </a:r>
            <a:r>
              <a:rPr lang="de-DE" sz="3365" b="1" i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DER ACTION </a:t>
            </a:r>
            <a:r>
              <a:rPr lang="de-DE" sz="3365" b="1" i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365,</a:t>
            </a:r>
          </a:p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für ihre wertvolle Zusammenarbeit bei unserem Gesundheitsprojekt. </a:t>
            </a:r>
          </a:p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Die Klinik beweist unser Engagement für die Dorfgemeinschaft und ist deshalb von grundlegender Bedeutung für die Idee des </a:t>
            </a:r>
            <a:r>
              <a:rPr lang="de-DE" sz="3365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Kooperativismus</a:t>
            </a: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Unser Wunsch ist es, weiterhin auf Ihre Hilfe zählen zu können,</a:t>
            </a:r>
          </a:p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um die Kontinuität der Erfolge zu gewährleisten.</a:t>
            </a:r>
          </a:p>
          <a:p>
            <a:pPr algn="ctr">
              <a:lnSpc>
                <a:spcPts val="4711"/>
              </a:lnSpc>
            </a:pPr>
            <a:r>
              <a:rPr lang="de-DE" sz="3365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Vielen Dank für Ihr Interesse und Ihre wertvolle Unterstützung! </a:t>
            </a:r>
            <a:endParaRPr lang="en-US" sz="3365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4269215">
            <a:off x="15440127" y="-942958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-1313144">
            <a:off x="-1465275" y="8376753"/>
            <a:ext cx="4987950" cy="3500634"/>
          </a:xfrm>
          <a:custGeom>
            <a:avLst/>
            <a:gdLst/>
            <a:ahLst/>
            <a:cxnLst/>
            <a:rect l="l" t="t" r="r" b="b"/>
            <a:pathLst>
              <a:path w="4987950" h="3500634">
                <a:moveTo>
                  <a:pt x="0" y="0"/>
                </a:moveTo>
                <a:lnTo>
                  <a:pt x="4987950" y="0"/>
                </a:lnTo>
                <a:lnTo>
                  <a:pt x="4987950" y="3500634"/>
                </a:lnTo>
                <a:lnTo>
                  <a:pt x="0" y="350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D7A89CC-4F36-307C-770D-C924CD8D64B2}"/>
              </a:ext>
            </a:extLst>
          </p:cNvPr>
          <p:cNvSpPr/>
          <p:nvPr/>
        </p:nvSpPr>
        <p:spPr>
          <a:xfrm>
            <a:off x="1676400" y="736275"/>
            <a:ext cx="14287500" cy="8814450"/>
          </a:xfrm>
          <a:custGeom>
            <a:avLst/>
            <a:gdLst/>
            <a:ahLst/>
            <a:cxnLst/>
            <a:rect l="l" t="t" r="r" b="b"/>
            <a:pathLst>
              <a:path w="5950646" h="3625394">
                <a:moveTo>
                  <a:pt x="0" y="0"/>
                </a:moveTo>
                <a:lnTo>
                  <a:pt x="5950646" y="0"/>
                </a:lnTo>
                <a:lnTo>
                  <a:pt x="5950646" y="3625394"/>
                </a:lnTo>
                <a:lnTo>
                  <a:pt x="0" y="36253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6945466">
            <a:off x="-314661" y="6721830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grpSp>
        <p:nvGrpSpPr>
          <p:cNvPr id="4" name="Group 4"/>
          <p:cNvGrpSpPr/>
          <p:nvPr/>
        </p:nvGrpSpPr>
        <p:grpSpPr>
          <a:xfrm>
            <a:off x="1028700" y="2573479"/>
            <a:ext cx="10276151" cy="7104070"/>
            <a:chOff x="0" y="0"/>
            <a:chExt cx="2706476" cy="18710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6476" cy="1871031"/>
            </a:xfrm>
            <a:custGeom>
              <a:avLst/>
              <a:gdLst/>
              <a:ahLst/>
              <a:cxnLst/>
              <a:rect l="l" t="t" r="r" b="b"/>
              <a:pathLst>
                <a:path w="2706476" h="1871031">
                  <a:moveTo>
                    <a:pt x="0" y="0"/>
                  </a:moveTo>
                  <a:lnTo>
                    <a:pt x="2706476" y="0"/>
                  </a:lnTo>
                  <a:lnTo>
                    <a:pt x="2706476" y="1871031"/>
                  </a:lnTo>
                  <a:lnTo>
                    <a:pt x="0" y="1871031"/>
                  </a:lnTo>
                  <a:close/>
                </a:path>
              </a:pathLst>
            </a:custGeom>
            <a:solidFill>
              <a:srgbClr val="DFECE0"/>
            </a:solidFill>
          </p:spPr>
          <p:txBody>
            <a:bodyPr/>
            <a:lstStyle/>
            <a:p>
              <a:endParaRPr lang="de-C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6476" cy="1909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0147575">
            <a:off x="13906889" y="-2057400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Freeform 8"/>
          <p:cNvSpPr/>
          <p:nvPr/>
        </p:nvSpPr>
        <p:spPr>
          <a:xfrm>
            <a:off x="2662608" y="6301806"/>
            <a:ext cx="6481392" cy="3375743"/>
          </a:xfrm>
          <a:custGeom>
            <a:avLst/>
            <a:gdLst/>
            <a:ahLst/>
            <a:cxnLst/>
            <a:rect l="l" t="t" r="r" b="b"/>
            <a:pathLst>
              <a:path w="6481392" h="3375743">
                <a:moveTo>
                  <a:pt x="0" y="0"/>
                </a:moveTo>
                <a:lnTo>
                  <a:pt x="6481392" y="0"/>
                </a:lnTo>
                <a:lnTo>
                  <a:pt x="6481392" y="3375743"/>
                </a:lnTo>
                <a:lnTo>
                  <a:pt x="0" y="33757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679" b="-34319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Freeform 9"/>
          <p:cNvSpPr/>
          <p:nvPr/>
        </p:nvSpPr>
        <p:spPr>
          <a:xfrm>
            <a:off x="10195662" y="6301806"/>
            <a:ext cx="3375743" cy="3375743"/>
          </a:xfrm>
          <a:custGeom>
            <a:avLst/>
            <a:gdLst/>
            <a:ahLst/>
            <a:cxnLst/>
            <a:rect l="l" t="t" r="r" b="b"/>
            <a:pathLst>
              <a:path w="3375743" h="3375743">
                <a:moveTo>
                  <a:pt x="0" y="0"/>
                </a:moveTo>
                <a:lnTo>
                  <a:pt x="3375743" y="0"/>
                </a:lnTo>
                <a:lnTo>
                  <a:pt x="3375743" y="3375743"/>
                </a:lnTo>
                <a:lnTo>
                  <a:pt x="0" y="3375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0" name="TextBox 10"/>
          <p:cNvSpPr txBox="1"/>
          <p:nvPr/>
        </p:nvSpPr>
        <p:spPr>
          <a:xfrm>
            <a:off x="304800" y="495300"/>
            <a:ext cx="17678400" cy="574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integrale landwirtschaftliche </a:t>
            </a:r>
            <a:r>
              <a:rPr lang="de-DE" sz="2900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2900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Hoja</a:t>
            </a: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Blanca ist eine Organisation von Kaffeeproduzent*innen. Um die Produktion zu steigern und damit die Lebensbedingungen zu verbessern, ist die umfassende Zusammenarbeit – integrale Kooperation! – eine ideale Organisationsform. Wir nutzen alle Ressourcen effizienter, können höhere Preise aushandeln,  tauschen Wissen und Erfahrungen aus. Wir bieten unseren Mitgliedern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1.) eine transparente Verwaltung;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2.) Unterstützung bei der Finanzierung;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3.) Technische Hilfe;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4.) Soziale Dienste.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Im Moment zählt die </a:t>
            </a:r>
            <a:r>
              <a:rPr lang="de-DE" sz="2900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2900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Hoja</a:t>
            </a: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Blanca 121 Mitglieder aus 9 Gemeinden im Bezirk </a:t>
            </a:r>
            <a:r>
              <a:rPr lang="de-DE" sz="2900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Cuilco</a:t>
            </a: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Departement </a:t>
            </a:r>
            <a:r>
              <a:rPr lang="de-DE" sz="2900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Huehuetenango</a:t>
            </a:r>
            <a:r>
              <a:rPr lang="de-DE" sz="2900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Guatemala.</a:t>
            </a:r>
            <a:endParaRPr lang="en-US" sz="2600" dirty="0">
              <a:solidFill>
                <a:srgbClr val="2230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6945466">
            <a:off x="16127295" y="7514486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5"/>
                </a:lnTo>
                <a:lnTo>
                  <a:pt x="0" y="3993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10147575">
            <a:off x="-723117" y="8829099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grpSp>
        <p:nvGrpSpPr>
          <p:cNvPr id="5" name="Group 5"/>
          <p:cNvGrpSpPr/>
          <p:nvPr/>
        </p:nvGrpSpPr>
        <p:grpSpPr>
          <a:xfrm>
            <a:off x="535552" y="7028009"/>
            <a:ext cx="7659184" cy="2570021"/>
            <a:chOff x="0" y="0"/>
            <a:chExt cx="2017234" cy="6768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7234" cy="676878"/>
            </a:xfrm>
            <a:custGeom>
              <a:avLst/>
              <a:gdLst/>
              <a:ahLst/>
              <a:cxnLst/>
              <a:rect l="l" t="t" r="r" b="b"/>
              <a:pathLst>
                <a:path w="2017234" h="676878">
                  <a:moveTo>
                    <a:pt x="0" y="0"/>
                  </a:moveTo>
                  <a:lnTo>
                    <a:pt x="2017234" y="0"/>
                  </a:lnTo>
                  <a:lnTo>
                    <a:pt x="2017234" y="676878"/>
                  </a:lnTo>
                  <a:lnTo>
                    <a:pt x="0" y="676878"/>
                  </a:lnTo>
                  <a:close/>
                </a:path>
              </a:pathLst>
            </a:custGeom>
            <a:solidFill>
              <a:srgbClr val="DFECE0"/>
            </a:solidFill>
          </p:spPr>
          <p:txBody>
            <a:bodyPr/>
            <a:lstStyle/>
            <a:p>
              <a:endParaRPr lang="de-C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17234" cy="714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0147575">
            <a:off x="13906889" y="-2057400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9" name="TextBox 9"/>
          <p:cNvSpPr txBox="1"/>
          <p:nvPr/>
        </p:nvSpPr>
        <p:spPr>
          <a:xfrm>
            <a:off x="419100" y="208566"/>
            <a:ext cx="17449800" cy="4974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7"/>
              </a:lnSpc>
              <a:spcBef>
                <a:spcPct val="0"/>
              </a:spcBef>
            </a:pP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Das Gesundheitszentrum </a:t>
            </a:r>
            <a:r>
              <a:rPr lang="de-DE" sz="2819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Neue Hoffnung 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wurde 1969 in Zusammenarbeit mit der </a:t>
            </a:r>
            <a:r>
              <a:rPr lang="de-DE" sz="2819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2819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2819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Agrícola</a:t>
            </a:r>
            <a:r>
              <a:rPr lang="de-DE" sz="2819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Integral </a:t>
            </a:r>
            <a:r>
              <a:rPr lang="de-DE" sz="2819" b="1" i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Hoja</a:t>
            </a:r>
            <a:r>
              <a:rPr lang="de-DE" sz="2819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Blanca R.L. 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gegründet. Damit nahmen wir das Bedürfnis der Bevölkerung nach einem Zentrum zur medizinischen Grundversorgung ernst. Dazu gehören </a:t>
            </a:r>
          </a:p>
          <a:p>
            <a:pPr marL="514350" indent="-514350" algn="ctr">
              <a:lnSpc>
                <a:spcPts val="3947"/>
              </a:lnSpc>
              <a:spcBef>
                <a:spcPct val="0"/>
              </a:spcBef>
              <a:buAutoNum type="arabicParenR"/>
            </a:pP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allgemeine Beratung (Ernährung, Hygiene etc.),</a:t>
            </a:r>
          </a:p>
          <a:p>
            <a:pPr marL="514350" indent="-514350" algn="ctr">
              <a:lnSpc>
                <a:spcPts val="3947"/>
              </a:lnSpc>
              <a:spcBef>
                <a:spcPct val="0"/>
              </a:spcBef>
              <a:buAutoNum type="arabicParenR"/>
            </a:pP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Schwangerschaftsberatung, Geburtshilfe sowie Kontrollen nach der Geburt, </a:t>
            </a:r>
          </a:p>
          <a:p>
            <a:pPr marL="514350" indent="-514350" algn="ctr">
              <a:lnSpc>
                <a:spcPts val="3947"/>
              </a:lnSpc>
              <a:spcBef>
                <a:spcPct val="0"/>
              </a:spcBef>
              <a:buAutoNum type="arabicParenR"/>
            </a:pP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Versorgung bei Krankheit,</a:t>
            </a:r>
          </a:p>
          <a:p>
            <a:pPr marL="514350" indent="-514350" algn="ctr">
              <a:lnSpc>
                <a:spcPts val="3947"/>
              </a:lnSpc>
              <a:spcBef>
                <a:spcPct val="0"/>
              </a:spcBef>
              <a:buAutoNum type="arabicParenR"/>
            </a:pP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Wundbehandlung sowie einfache Operationen. </a:t>
            </a:r>
          </a:p>
          <a:p>
            <a:pPr algn="ctr">
              <a:lnSpc>
                <a:spcPts val="3947"/>
              </a:lnSpc>
              <a:spcBef>
                <a:spcPct val="0"/>
              </a:spcBef>
            </a:pP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</a:t>
            </a:r>
            <a:r>
              <a:rPr lang="de-DE" sz="2819" b="1" i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Neue Hoffnung  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erspart den Patient*innen eine längere und für manche zu teure Reise zu den z. T. weit entfernenten Kliniken im Distrikt </a:t>
            </a:r>
            <a:r>
              <a:rPr lang="de-DE" sz="2819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Cuilco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der Kleinstadt la </a:t>
            </a:r>
            <a:r>
              <a:rPr lang="de-DE" sz="2819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Democracia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oder der </a:t>
            </a:r>
            <a:r>
              <a:rPr lang="de-DE" sz="2819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Departementshauptstadt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2819" b="1" dirty="0" err="1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Huehuetenango</a:t>
            </a:r>
            <a:r>
              <a:rPr lang="de-DE" sz="2819" b="1" dirty="0">
                <a:solidFill>
                  <a:srgbClr val="2230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  <a:endParaRPr lang="en-US" sz="2969" b="1" dirty="0">
              <a:solidFill>
                <a:srgbClr val="2230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286000" y="5870130"/>
            <a:ext cx="5483787" cy="4155331"/>
          </a:xfrm>
          <a:custGeom>
            <a:avLst/>
            <a:gdLst/>
            <a:ahLst/>
            <a:cxnLst/>
            <a:rect l="l" t="t" r="r" b="b"/>
            <a:pathLst>
              <a:path w="6373623" h="4780217">
                <a:moveTo>
                  <a:pt x="0" y="0"/>
                </a:moveTo>
                <a:lnTo>
                  <a:pt x="6373622" y="0"/>
                </a:lnTo>
                <a:lnTo>
                  <a:pt x="6373622" y="4780217"/>
                </a:lnTo>
                <a:lnTo>
                  <a:pt x="0" y="478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1" name="Freeform 11"/>
          <p:cNvSpPr/>
          <p:nvPr/>
        </p:nvSpPr>
        <p:spPr>
          <a:xfrm>
            <a:off x="9753600" y="5653421"/>
            <a:ext cx="4624647" cy="4372040"/>
          </a:xfrm>
          <a:custGeom>
            <a:avLst/>
            <a:gdLst/>
            <a:ahLst/>
            <a:cxnLst/>
            <a:rect l="l" t="t" r="r" b="b"/>
            <a:pathLst>
              <a:path w="4624647" h="4372040">
                <a:moveTo>
                  <a:pt x="0" y="0"/>
                </a:moveTo>
                <a:lnTo>
                  <a:pt x="4624647" y="0"/>
                </a:lnTo>
                <a:lnTo>
                  <a:pt x="4624647" y="4372040"/>
                </a:lnTo>
                <a:lnTo>
                  <a:pt x="0" y="4372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TextBox 3"/>
          <p:cNvSpPr txBox="1"/>
          <p:nvPr/>
        </p:nvSpPr>
        <p:spPr>
          <a:xfrm>
            <a:off x="228600" y="971550"/>
            <a:ext cx="17754600" cy="7101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0"/>
              </a:lnSpc>
              <a:spcBef>
                <a:spcPct val="0"/>
              </a:spcBef>
            </a:pP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Im Jahr 1982 wurde der Betrieb professionalisiert, als wir einen Krankenpfleger anstellen konnten,</a:t>
            </a:r>
          </a:p>
          <a:p>
            <a:pPr algn="ctr">
              <a:lnSpc>
                <a:spcPts val="3650"/>
              </a:lnSpc>
              <a:spcBef>
                <a:spcPct val="0"/>
              </a:spcBef>
            </a:pP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welcher von Montag bis Freitag Patient*innen empfing.</a:t>
            </a:r>
          </a:p>
          <a:p>
            <a:pPr algn="ctr">
              <a:lnSpc>
                <a:spcPts val="3650"/>
              </a:lnSpc>
              <a:spcBef>
                <a:spcPct val="0"/>
              </a:spcBef>
            </a:pP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Von 1998 bis 2014 erhielten wir eine Subvention durch das Gesundheitsministerium. Seither sind wir auf Sponsorengelder angewiesen. Diese erhielten wir in den letzten Jahren </a:t>
            </a:r>
          </a:p>
          <a:p>
            <a:pPr algn="ctr">
              <a:lnSpc>
                <a:spcPts val="3650"/>
              </a:lnSpc>
              <a:spcBef>
                <a:spcPct val="0"/>
              </a:spcBef>
            </a:pP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von Kunden der </a:t>
            </a:r>
            <a:r>
              <a:rPr lang="de-DE" sz="2607" b="1" i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Fedecocagua</a:t>
            </a: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durch die </a:t>
            </a:r>
            <a:r>
              <a:rPr lang="de-DE" sz="2607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Ulrich Gurtner Kappeler Stiftung</a:t>
            </a: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 Vielen Dank Ihnen!</a:t>
            </a:r>
          </a:p>
          <a:p>
            <a:pPr algn="ctr">
              <a:lnSpc>
                <a:spcPts val="3650"/>
              </a:lnSpc>
              <a:spcBef>
                <a:spcPct val="0"/>
              </a:spcBef>
            </a:pPr>
            <a:r>
              <a:rPr lang="de-DE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Dies sind derzeit die Dienstleistungen </a:t>
            </a:r>
            <a:r>
              <a:rPr lang="de-CH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der </a:t>
            </a:r>
            <a:r>
              <a:rPr lang="de-DE" sz="2607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Klinik Neue Hoffnung</a:t>
            </a:r>
            <a:r>
              <a:rPr lang="de-CH" sz="2607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endParaRPr lang="en-US" sz="2607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650"/>
              </a:lnSpc>
              <a:spcBef>
                <a:spcPct val="0"/>
              </a:spcBef>
            </a:pPr>
            <a:endParaRPr lang="en-US" sz="105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650"/>
              </a:lnSpc>
              <a:spcBef>
                <a:spcPct val="0"/>
              </a:spcBef>
            </a:pPr>
            <a:endParaRPr lang="en-US" sz="105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65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</a:t>
            </a: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Mutter/Kind-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Betreuung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Schwangeren-Beratung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Wachstumskontrolle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Krankenpflege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Kleine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Operationen</a:t>
            </a: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Wundversorgung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Gesundheits</a:t>
            </a: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Ernährungsberatung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</a:t>
            </a:r>
            <a:r>
              <a:rPr lang="en-US" sz="2600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Apotheke</a:t>
            </a:r>
            <a:endParaRPr lang="en-US" sz="2600" b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25120" y="4812491"/>
            <a:ext cx="4719534" cy="3453725"/>
          </a:xfrm>
          <a:custGeom>
            <a:avLst/>
            <a:gdLst/>
            <a:ahLst/>
            <a:cxnLst/>
            <a:rect l="l" t="t" r="r" b="b"/>
            <a:pathLst>
              <a:path w="4719534" h="3453725">
                <a:moveTo>
                  <a:pt x="0" y="0"/>
                </a:moveTo>
                <a:lnTo>
                  <a:pt x="4719534" y="0"/>
                </a:lnTo>
                <a:lnTo>
                  <a:pt x="4719534" y="3453726"/>
                </a:lnTo>
                <a:lnTo>
                  <a:pt x="0" y="345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842" r="-13254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3439929" y="4614699"/>
            <a:ext cx="4408818" cy="3861167"/>
          </a:xfrm>
          <a:custGeom>
            <a:avLst/>
            <a:gdLst/>
            <a:ahLst/>
            <a:cxnLst/>
            <a:rect l="l" t="t" r="r" b="b"/>
            <a:pathLst>
              <a:path w="4408818" h="3861167">
                <a:moveTo>
                  <a:pt x="0" y="0"/>
                </a:moveTo>
                <a:lnTo>
                  <a:pt x="4408818" y="0"/>
                </a:lnTo>
                <a:lnTo>
                  <a:pt x="4408818" y="3861167"/>
                </a:lnTo>
                <a:lnTo>
                  <a:pt x="0" y="3861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515" b="-15728"/>
            </a:stretch>
          </a:blipFill>
        </p:spPr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8974127">
            <a:off x="-314661" y="-421453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10147575">
            <a:off x="14327772" y="715713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6" y="0"/>
                </a:lnTo>
                <a:lnTo>
                  <a:pt x="586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 rot="10669215">
            <a:off x="3623942" y="788719"/>
            <a:ext cx="10454684" cy="10062633"/>
          </a:xfrm>
          <a:custGeom>
            <a:avLst/>
            <a:gdLst/>
            <a:ahLst/>
            <a:cxnLst/>
            <a:rect l="l" t="t" r="r" b="b"/>
            <a:pathLst>
              <a:path w="10454684" h="10062633">
                <a:moveTo>
                  <a:pt x="0" y="0"/>
                </a:moveTo>
                <a:lnTo>
                  <a:pt x="10454684" y="0"/>
                </a:lnTo>
                <a:lnTo>
                  <a:pt x="10454684" y="10062633"/>
                </a:lnTo>
                <a:lnTo>
                  <a:pt x="0" y="10062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7428542" y="5628042"/>
            <a:ext cx="4345751" cy="3881702"/>
          </a:xfrm>
          <a:custGeom>
            <a:avLst/>
            <a:gdLst/>
            <a:ahLst/>
            <a:cxnLst/>
            <a:rect l="l" t="t" r="r" b="b"/>
            <a:pathLst>
              <a:path w="4345751" h="3881702">
                <a:moveTo>
                  <a:pt x="0" y="0"/>
                </a:moveTo>
                <a:lnTo>
                  <a:pt x="4345751" y="0"/>
                </a:lnTo>
                <a:lnTo>
                  <a:pt x="4345751" y="3881702"/>
                </a:lnTo>
                <a:lnTo>
                  <a:pt x="0" y="38817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12501771" y="5647634"/>
            <a:ext cx="5175603" cy="3881702"/>
          </a:xfrm>
          <a:custGeom>
            <a:avLst/>
            <a:gdLst/>
            <a:ahLst/>
            <a:cxnLst/>
            <a:rect l="l" t="t" r="r" b="b"/>
            <a:pathLst>
              <a:path w="5175603" h="3881702">
                <a:moveTo>
                  <a:pt x="0" y="0"/>
                </a:moveTo>
                <a:lnTo>
                  <a:pt x="5175603" y="0"/>
                </a:lnTo>
                <a:lnTo>
                  <a:pt x="5175603" y="3881702"/>
                </a:lnTo>
                <a:lnTo>
                  <a:pt x="0" y="38817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81000" y="845283"/>
            <a:ext cx="17526000" cy="3975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2023/4 unterstützte die Stiftung </a:t>
            </a:r>
            <a:r>
              <a:rPr lang="de-DE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HAUS DER ACTION 365 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über 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</a:t>
            </a:r>
            <a:r>
              <a:rPr lang="de-DE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Ulrich Gurtner Kappeler – Stiftung 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der </a:t>
            </a:r>
            <a:r>
              <a:rPr lang="de-DE" sz="2805" b="1" i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Fedecocagua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unsere </a:t>
            </a:r>
            <a:r>
              <a:rPr lang="de-DE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Klinik Neue Hoffnung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Spende wurde zur teilweisen Bezahlung der monatlichen Gehälter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eines professionellen Krankenpflegers sowie einer Sozialarbeiterin verwendet. 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Gemeinsam gewährleisten sie eine professionelle Pflege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sowie die Gesundheitsvorsorge der Mitglieder der </a:t>
            </a:r>
            <a:r>
              <a:rPr lang="de-DE" sz="2805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de-DE" sz="2805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Hoja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Blanca und ihrer Familien.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Aus eigenen Mitteln übernahm die </a:t>
            </a:r>
            <a:r>
              <a:rPr lang="de-DE" sz="2805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Cooperativa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ihrerseits 20% der Kosten.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 dieser Präsentation möchten wir Ihnen nun diese und andere Aktivitäten vorstellen.</a:t>
            </a:r>
            <a:r>
              <a:rPr lang="en-US" sz="30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   </a:t>
            </a:r>
          </a:p>
        </p:txBody>
      </p:sp>
      <p:pic>
        <p:nvPicPr>
          <p:cNvPr id="11" name="Grafik 10" descr="Ein Bild, das Person, Kleidung, Menschliches Gesicht, Text enthält.&#10;&#10;Automatisch generierte Beschreibung">
            <a:extLst>
              <a:ext uri="{FF2B5EF4-FFF2-40B4-BE49-F238E27FC236}">
                <a16:creationId xmlns:a16="http://schemas.microsoft.com/office/drawing/2014/main" id="{4A43A882-BCE1-792D-C778-AC92D03DB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5" y="5610484"/>
            <a:ext cx="5720670" cy="38817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8974127">
            <a:off x="-339923" y="-55812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10147575">
            <a:off x="14327772" y="715713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6" y="0"/>
                </a:lnTo>
                <a:lnTo>
                  <a:pt x="586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 rot="10669215">
            <a:off x="3736665" y="-631595"/>
            <a:ext cx="10454684" cy="10062633"/>
          </a:xfrm>
          <a:custGeom>
            <a:avLst/>
            <a:gdLst/>
            <a:ahLst/>
            <a:cxnLst/>
            <a:rect l="l" t="t" r="r" b="b"/>
            <a:pathLst>
              <a:path w="10454684" h="10062633">
                <a:moveTo>
                  <a:pt x="0" y="0"/>
                </a:moveTo>
                <a:lnTo>
                  <a:pt x="10454684" y="0"/>
                </a:lnTo>
                <a:lnTo>
                  <a:pt x="10454684" y="10062633"/>
                </a:lnTo>
                <a:lnTo>
                  <a:pt x="0" y="10062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81000" y="845283"/>
            <a:ext cx="17526000" cy="247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7"/>
              </a:lnSpc>
            </a:pP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2022 haben wir eine Spende von einem norwegischen Kunden der </a:t>
            </a:r>
            <a:r>
              <a:rPr lang="de-CH" sz="2805" b="1" i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Fedecocagua</a:t>
            </a: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erhalten.</a:t>
            </a:r>
          </a:p>
          <a:p>
            <a:pPr algn="ctr">
              <a:lnSpc>
                <a:spcPts val="3927"/>
              </a:lnSpc>
            </a:pP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Sie erlaubt uns, das Mobiliar zu erneuern</a:t>
            </a:r>
          </a:p>
          <a:p>
            <a:pPr algn="ctr">
              <a:lnSpc>
                <a:spcPts val="3927"/>
              </a:lnSpc>
            </a:pP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und ein Labor für Blutuntersuchungen einzurichten.</a:t>
            </a:r>
          </a:p>
          <a:p>
            <a:pPr algn="ctr">
              <a:lnSpc>
                <a:spcPts val="3927"/>
              </a:lnSpc>
            </a:pP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Bei der Ausführung des Projektes begleitet uns die </a:t>
            </a:r>
            <a:r>
              <a:rPr lang="de-CH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Stiftung Ulrich Gurtner Kappeler</a:t>
            </a: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</a:t>
            </a:r>
          </a:p>
          <a:p>
            <a:pPr algn="ctr">
              <a:lnSpc>
                <a:spcPts val="3927"/>
              </a:lnSpc>
            </a:pP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Das Projekt von </a:t>
            </a:r>
            <a:r>
              <a:rPr lang="de-CH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PALS / Bakr Hansen </a:t>
            </a:r>
            <a:r>
              <a:rPr lang="de-CH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ergänzt perfekt jenes der Stiftung </a:t>
            </a:r>
            <a:r>
              <a:rPr lang="de-CH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HAUS DER ACTION 365 .</a:t>
            </a:r>
            <a:endParaRPr lang="en-US" sz="3005" b="1" i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C3EFD64F-9B95-251F-D481-E525768C0792}"/>
              </a:ext>
            </a:extLst>
          </p:cNvPr>
          <p:cNvSpPr/>
          <p:nvPr/>
        </p:nvSpPr>
        <p:spPr>
          <a:xfrm>
            <a:off x="770246" y="4695892"/>
            <a:ext cx="5181757" cy="3380737"/>
          </a:xfrm>
          <a:custGeom>
            <a:avLst/>
            <a:gdLst/>
            <a:ahLst/>
            <a:cxnLst/>
            <a:rect l="l" t="t" r="r" b="b"/>
            <a:pathLst>
              <a:path w="3984486" h="2658399">
                <a:moveTo>
                  <a:pt x="0" y="0"/>
                </a:moveTo>
                <a:lnTo>
                  <a:pt x="3984486" y="0"/>
                </a:lnTo>
                <a:lnTo>
                  <a:pt x="3984486" y="2658399"/>
                </a:lnTo>
                <a:lnTo>
                  <a:pt x="0" y="2658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pic>
        <p:nvPicPr>
          <p:cNvPr id="14" name="Grafik 13" descr="Ein Bild, das Im Haus, Mobiliar, Wand, Bettdecke enthält.&#10;&#10;Automatisch generierte Beschreibung">
            <a:extLst>
              <a:ext uri="{FF2B5EF4-FFF2-40B4-BE49-F238E27FC236}">
                <a16:creationId xmlns:a16="http://schemas.microsoft.com/office/drawing/2014/main" id="{7968D3B4-5678-C03A-FEF6-4134BB056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773" y="4721292"/>
            <a:ext cx="5036816" cy="3357877"/>
          </a:xfrm>
          <a:prstGeom prst="rect">
            <a:avLst/>
          </a:prstGeom>
        </p:spPr>
      </p:pic>
      <p:pic>
        <p:nvPicPr>
          <p:cNvPr id="16" name="Grafik 15" descr="Ein Bild, das Im Haus, Person, Wand, Kleidung enthält.&#10;&#10;Automatisch generierte Beschreibung">
            <a:extLst>
              <a:ext uri="{FF2B5EF4-FFF2-40B4-BE49-F238E27FC236}">
                <a16:creationId xmlns:a16="http://schemas.microsoft.com/office/drawing/2014/main" id="{614DB81F-1C76-6362-9524-0435FBB6C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28" y="4718751"/>
            <a:ext cx="4977792" cy="33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8974127">
            <a:off x="-339923" y="-55812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10147575">
            <a:off x="14327772" y="7157131"/>
            <a:ext cx="5863057" cy="41148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6" y="0"/>
                </a:lnTo>
                <a:lnTo>
                  <a:pt x="586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 rot="10669215">
            <a:off x="3833345" y="-688031"/>
            <a:ext cx="10454684" cy="10062633"/>
          </a:xfrm>
          <a:custGeom>
            <a:avLst/>
            <a:gdLst/>
            <a:ahLst/>
            <a:cxnLst/>
            <a:rect l="l" t="t" r="r" b="b"/>
            <a:pathLst>
              <a:path w="10454684" h="10062633">
                <a:moveTo>
                  <a:pt x="0" y="0"/>
                </a:moveTo>
                <a:lnTo>
                  <a:pt x="10454684" y="0"/>
                </a:lnTo>
                <a:lnTo>
                  <a:pt x="10454684" y="10062633"/>
                </a:lnTo>
                <a:lnTo>
                  <a:pt x="0" y="10062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81000" y="1115555"/>
            <a:ext cx="17526000" cy="2468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Die Neuerungen in der </a:t>
            </a:r>
            <a:r>
              <a:rPr lang="de-DE" sz="2805" b="1" i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Klinik Neue Hoffnung 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sorgen nicht nur für mehr Komfort.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Wir beabsichtigen auch, die Pflege durch neue Dienstleistungen qualitativ zu verbessern. 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Bis Ende 2024 soll ein Labor für Blutanalyse eingerichtet werden.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Im Moment treffen wir die notwendigen baulichen </a:t>
            </a:r>
            <a:r>
              <a:rPr lang="de-DE" sz="2805" b="1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Massnahmen</a:t>
            </a: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</a:t>
            </a:r>
          </a:p>
          <a:p>
            <a:pPr algn="ctr">
              <a:lnSpc>
                <a:spcPts val="3927"/>
              </a:lnSpc>
            </a:pPr>
            <a:r>
              <a:rPr lang="de-DE" sz="2805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um das Labor in einem eigenen Raum installieren zu können.</a:t>
            </a:r>
            <a:endParaRPr lang="en-US" sz="3005" b="1" i="1" dirty="0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C3DF49E-53A7-D92E-4AAF-BC96201EBBFB}"/>
              </a:ext>
            </a:extLst>
          </p:cNvPr>
          <p:cNvSpPr/>
          <p:nvPr/>
        </p:nvSpPr>
        <p:spPr>
          <a:xfrm>
            <a:off x="490781" y="4644178"/>
            <a:ext cx="5140780" cy="3855585"/>
          </a:xfrm>
          <a:custGeom>
            <a:avLst/>
            <a:gdLst/>
            <a:ahLst/>
            <a:cxnLst/>
            <a:rect l="l" t="t" r="r" b="b"/>
            <a:pathLst>
              <a:path w="5140780" h="3855585">
                <a:moveTo>
                  <a:pt x="0" y="0"/>
                </a:moveTo>
                <a:lnTo>
                  <a:pt x="5140781" y="0"/>
                </a:lnTo>
                <a:lnTo>
                  <a:pt x="5140781" y="3855585"/>
                </a:lnTo>
                <a:lnTo>
                  <a:pt x="0" y="38555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0CBA0A5-3613-9D4D-E35C-A6B7A76B1F01}"/>
              </a:ext>
            </a:extLst>
          </p:cNvPr>
          <p:cNvSpPr/>
          <p:nvPr/>
        </p:nvSpPr>
        <p:spPr>
          <a:xfrm>
            <a:off x="6353976" y="4656878"/>
            <a:ext cx="5526702" cy="3855585"/>
          </a:xfrm>
          <a:custGeom>
            <a:avLst/>
            <a:gdLst/>
            <a:ahLst/>
            <a:cxnLst/>
            <a:rect l="l" t="t" r="r" b="b"/>
            <a:pathLst>
              <a:path w="5526702" h="4145026">
                <a:moveTo>
                  <a:pt x="0" y="0"/>
                </a:moveTo>
                <a:lnTo>
                  <a:pt x="5526701" y="0"/>
                </a:lnTo>
                <a:lnTo>
                  <a:pt x="5526701" y="4145026"/>
                </a:lnTo>
                <a:lnTo>
                  <a:pt x="0" y="41450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pic>
        <p:nvPicPr>
          <p:cNvPr id="13" name="Grafik 12" descr="Ein Bild, das Text, Im Haus, Wand, Regale enthält.&#10;&#10;Automatisch generierte Beschreibung">
            <a:extLst>
              <a:ext uri="{FF2B5EF4-FFF2-40B4-BE49-F238E27FC236}">
                <a16:creationId xmlns:a16="http://schemas.microsoft.com/office/drawing/2014/main" id="{8BF56544-B994-5756-B6D2-17DAFACD3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716" y="4644178"/>
            <a:ext cx="5219700" cy="38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3" name="Freeform 3"/>
          <p:cNvSpPr/>
          <p:nvPr/>
        </p:nvSpPr>
        <p:spPr>
          <a:xfrm rot="-4269215">
            <a:off x="15440127" y="-942958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-1313144">
            <a:off x="-1465275" y="8376753"/>
            <a:ext cx="4987950" cy="3500634"/>
          </a:xfrm>
          <a:custGeom>
            <a:avLst/>
            <a:gdLst/>
            <a:ahLst/>
            <a:cxnLst/>
            <a:rect l="l" t="t" r="r" b="b"/>
            <a:pathLst>
              <a:path w="4987950" h="3500634">
                <a:moveTo>
                  <a:pt x="0" y="0"/>
                </a:moveTo>
                <a:lnTo>
                  <a:pt x="4987950" y="0"/>
                </a:lnTo>
                <a:lnTo>
                  <a:pt x="4987950" y="3500634"/>
                </a:lnTo>
                <a:lnTo>
                  <a:pt x="0" y="350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TextBox 5"/>
          <p:cNvSpPr txBox="1"/>
          <p:nvPr/>
        </p:nvSpPr>
        <p:spPr>
          <a:xfrm>
            <a:off x="533400" y="1461905"/>
            <a:ext cx="17068799" cy="899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78"/>
              </a:lnSpc>
              <a:spcBef>
                <a:spcPct val="0"/>
              </a:spcBef>
            </a:pPr>
            <a:r>
              <a:rPr lang="en-US" sz="17055" b="1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Ausserdem</a:t>
            </a:r>
            <a:endParaRPr lang="en-US" sz="17055" b="1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23878"/>
              </a:lnSpc>
              <a:spcBef>
                <a:spcPct val="0"/>
              </a:spcBef>
            </a:pPr>
            <a:r>
              <a:rPr lang="en-US" sz="17055" b="1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fördern</a:t>
            </a:r>
            <a:r>
              <a:rPr lang="en-US" sz="17055" b="1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7055" b="1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wir</a:t>
            </a:r>
            <a:r>
              <a:rPr lang="en-US" sz="17055" b="1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...</a:t>
            </a:r>
          </a:p>
          <a:p>
            <a:pPr algn="ctr">
              <a:lnSpc>
                <a:spcPts val="23878"/>
              </a:lnSpc>
              <a:spcBef>
                <a:spcPct val="0"/>
              </a:spcBef>
            </a:pPr>
            <a:endParaRPr lang="en-US" sz="17055" b="1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CH" dirty="0"/>
          </a:p>
        </p:txBody>
      </p:sp>
      <p:sp>
        <p:nvSpPr>
          <p:cNvPr id="3" name="Freeform 3"/>
          <p:cNvSpPr/>
          <p:nvPr/>
        </p:nvSpPr>
        <p:spPr>
          <a:xfrm rot="-4269215">
            <a:off x="15440127" y="-942958"/>
            <a:ext cx="2686721" cy="3993775"/>
          </a:xfrm>
          <a:custGeom>
            <a:avLst/>
            <a:gdLst/>
            <a:ahLst/>
            <a:cxnLst/>
            <a:rect l="l" t="t" r="r" b="b"/>
            <a:pathLst>
              <a:path w="2686721" h="3993775">
                <a:moveTo>
                  <a:pt x="0" y="0"/>
                </a:moveTo>
                <a:lnTo>
                  <a:pt x="2686722" y="0"/>
                </a:lnTo>
                <a:lnTo>
                  <a:pt x="2686722" y="3993776"/>
                </a:lnTo>
                <a:lnTo>
                  <a:pt x="0" y="399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4" name="Freeform 4"/>
          <p:cNvSpPr/>
          <p:nvPr/>
        </p:nvSpPr>
        <p:spPr>
          <a:xfrm rot="-1313144">
            <a:off x="-1465275" y="8376753"/>
            <a:ext cx="4987950" cy="3500634"/>
          </a:xfrm>
          <a:custGeom>
            <a:avLst/>
            <a:gdLst/>
            <a:ahLst/>
            <a:cxnLst/>
            <a:rect l="l" t="t" r="r" b="b"/>
            <a:pathLst>
              <a:path w="4987950" h="3500634">
                <a:moveTo>
                  <a:pt x="0" y="0"/>
                </a:moveTo>
                <a:lnTo>
                  <a:pt x="4987950" y="0"/>
                </a:lnTo>
                <a:lnTo>
                  <a:pt x="4987950" y="3500634"/>
                </a:lnTo>
                <a:lnTo>
                  <a:pt x="0" y="350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5" name="Freeform 5"/>
          <p:cNvSpPr/>
          <p:nvPr/>
        </p:nvSpPr>
        <p:spPr>
          <a:xfrm>
            <a:off x="11277600" y="6190391"/>
            <a:ext cx="6225473" cy="3589044"/>
          </a:xfrm>
          <a:custGeom>
            <a:avLst/>
            <a:gdLst/>
            <a:ahLst/>
            <a:cxnLst/>
            <a:rect l="l" t="t" r="r" b="b"/>
            <a:pathLst>
              <a:path w="6225473" h="3589044">
                <a:moveTo>
                  <a:pt x="0" y="0"/>
                </a:moveTo>
                <a:lnTo>
                  <a:pt x="6225473" y="0"/>
                </a:lnTo>
                <a:lnTo>
                  <a:pt x="6225473" y="3589044"/>
                </a:lnTo>
                <a:lnTo>
                  <a:pt x="0" y="3589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39" r="-2633" b="-7788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6" name="Freeform 6"/>
          <p:cNvSpPr/>
          <p:nvPr/>
        </p:nvSpPr>
        <p:spPr>
          <a:xfrm>
            <a:off x="5994068" y="6211926"/>
            <a:ext cx="4785392" cy="3589044"/>
          </a:xfrm>
          <a:custGeom>
            <a:avLst/>
            <a:gdLst/>
            <a:ahLst/>
            <a:cxnLst/>
            <a:rect l="l" t="t" r="r" b="b"/>
            <a:pathLst>
              <a:path w="4785392" h="3589044">
                <a:moveTo>
                  <a:pt x="0" y="0"/>
                </a:moveTo>
                <a:lnTo>
                  <a:pt x="4785392" y="0"/>
                </a:lnTo>
                <a:lnTo>
                  <a:pt x="4785392" y="3589044"/>
                </a:lnTo>
                <a:lnTo>
                  <a:pt x="0" y="35890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7" name="Freeform 7"/>
          <p:cNvSpPr/>
          <p:nvPr/>
        </p:nvSpPr>
        <p:spPr>
          <a:xfrm>
            <a:off x="603690" y="6211926"/>
            <a:ext cx="4809879" cy="3589044"/>
          </a:xfrm>
          <a:custGeom>
            <a:avLst/>
            <a:gdLst/>
            <a:ahLst/>
            <a:cxnLst/>
            <a:rect l="l" t="t" r="r" b="b"/>
            <a:pathLst>
              <a:path w="4809879" h="3589044">
                <a:moveTo>
                  <a:pt x="0" y="0"/>
                </a:moveTo>
                <a:lnTo>
                  <a:pt x="4809880" y="0"/>
                </a:lnTo>
                <a:lnTo>
                  <a:pt x="4809880" y="3589044"/>
                </a:lnTo>
                <a:lnTo>
                  <a:pt x="0" y="35890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428" t="-9700" r="-5713"/>
            </a:stretch>
          </a:blipFill>
        </p:spPr>
        <p:txBody>
          <a:bodyPr/>
          <a:lstStyle/>
          <a:p>
            <a:endParaRPr lang="de-CH"/>
          </a:p>
        </p:txBody>
      </p:sp>
      <p:sp>
        <p:nvSpPr>
          <p:cNvPr id="8" name="TextBox 8"/>
          <p:cNvSpPr txBox="1"/>
          <p:nvPr/>
        </p:nvSpPr>
        <p:spPr>
          <a:xfrm>
            <a:off x="381000" y="1007986"/>
            <a:ext cx="17526000" cy="4374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 dieser Präsentation werden Sie sehen, wie wichtig </a:t>
            </a:r>
          </a:p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für die der </a:t>
            </a:r>
            <a:r>
              <a:rPr lang="de-DE" sz="3042" b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Fedecocagua</a:t>
            </a: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angeschlossenen </a:t>
            </a:r>
            <a:r>
              <a:rPr lang="de-DE" sz="3042" b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Cooperativas</a:t>
            </a: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Projekte sind,</a:t>
            </a:r>
          </a:p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welche sozusagen die anderswo selbstverständlichen Leistungen des Staates ersetzen.</a:t>
            </a:r>
          </a:p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 unserem Dorf </a:t>
            </a:r>
            <a:r>
              <a:rPr lang="de-DE" sz="3042" b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Hoja</a:t>
            </a: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Blanca sind wir mit der Kirche </a:t>
            </a:r>
            <a:r>
              <a:rPr lang="de-DE" sz="3042" b="1" i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El </a:t>
            </a:r>
            <a:r>
              <a:rPr lang="de-DE" sz="3042" b="1" i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Lirio</a:t>
            </a:r>
            <a:r>
              <a:rPr lang="de-DE" sz="3042" b="1" i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de los Valles </a:t>
            </a: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alliiert. Sie verfügt über eine Wasseraufbereitungsanlage </a:t>
            </a:r>
            <a:r>
              <a:rPr lang="de-DE" sz="3042" b="1" i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Aguas</a:t>
            </a:r>
            <a:r>
              <a:rPr lang="de-DE" sz="3042" b="1" i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Vivas Para </a:t>
            </a:r>
            <a:r>
              <a:rPr lang="de-DE" sz="3042" b="1" i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el</a:t>
            </a:r>
            <a:r>
              <a:rPr lang="de-DE" sz="3042" b="1" i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Mundo </a:t>
            </a: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und </a:t>
            </a:r>
          </a:p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hat mit Kindern, Jugendlichen und Erwachsenen an Gesprächen über </a:t>
            </a:r>
          </a:p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Händewaschen und allgemeine </a:t>
            </a:r>
            <a:r>
              <a:rPr lang="de-DE" sz="3042" b="1" dirty="0" err="1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Hygienemassnahmen</a:t>
            </a: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mitgearbeitet.</a:t>
            </a:r>
          </a:p>
          <a:p>
            <a:pPr algn="ctr">
              <a:lnSpc>
                <a:spcPts val="4259"/>
              </a:lnSpc>
            </a:pPr>
            <a:r>
              <a:rPr lang="de-DE" sz="3042" b="1" dirty="0">
                <a:solidFill>
                  <a:srgbClr val="03441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Dabei boten wir gemeinsame Essen sowie Freizeitspiele und andere Aktivitäten an. </a:t>
            </a:r>
            <a:endParaRPr lang="en-US" sz="3042" b="1" dirty="0">
              <a:solidFill>
                <a:srgbClr val="03441E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1290</Words>
  <Application>Microsoft Office PowerPoint</Application>
  <PresentationFormat>Benutzerdefiniert</PresentationFormat>
  <Paragraphs>119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9" baseType="lpstr">
      <vt:lpstr>Wingdings</vt:lpstr>
      <vt:lpstr>Poppins Ultra-Bold</vt:lpstr>
      <vt:lpstr>Open Sans 2 Bold</vt:lpstr>
      <vt:lpstr>Open Sans Extra Bold</vt:lpstr>
      <vt:lpstr>Poppins Medium</vt:lpstr>
      <vt:lpstr>Arial</vt:lpstr>
      <vt:lpstr>Open Sans 1 Bold</vt:lpstr>
      <vt:lpstr>Open Sans 1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proyecto en acuarela moderna verde</dc:title>
  <dc:creator>jurik rockenbach</dc:creator>
  <cp:lastModifiedBy>jurik rockenbach</cp:lastModifiedBy>
  <cp:revision>2</cp:revision>
  <dcterms:created xsi:type="dcterms:W3CDTF">2006-08-16T00:00:00Z</dcterms:created>
  <dcterms:modified xsi:type="dcterms:W3CDTF">2024-10-01T09:58:23Z</dcterms:modified>
  <dc:identifier>DAGQqWDggg0</dc:identifier>
</cp:coreProperties>
</file>